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3"/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dvent Pro SemiBold"/>
      <p:regular r:id="rId17"/>
      <p:bold r:id="rId18"/>
    </p:embeddedFont>
    <p:embeddedFont>
      <p:font typeface="Fira Sans Extra Condensed Medium"/>
      <p:regular r:id="rId19"/>
      <p:bold r:id="rId20"/>
      <p:italic r:id="rId21"/>
      <p:boldItalic r:id="rId22"/>
    </p:embeddedFont>
    <p:embeddedFont>
      <p:font typeface="Fira Sans Condensed Medium"/>
      <p:regular r:id="rId23"/>
      <p:bold r:id="rId24"/>
      <p:italic r:id="rId25"/>
      <p:boldItalic r:id="rId26"/>
    </p:embeddedFont>
    <p:embeddedFont>
      <p:font typeface="Maven Pro"/>
      <p:regular r:id="rId27"/>
      <p:bold r:id="rId28"/>
    </p:embeddedFont>
    <p:embeddedFont>
      <p:font typeface="Share Tech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bold.fntdata"/><Relationship Id="rId22" Type="http://schemas.openxmlformats.org/officeDocument/2006/relationships/font" Target="fonts/FiraSansExtraCondensedMedium-boldItalic.fntdata"/><Relationship Id="rId21" Type="http://schemas.openxmlformats.org/officeDocument/2006/relationships/font" Target="fonts/FiraSansExtraCondensedMedium-italic.fntdata"/><Relationship Id="rId24" Type="http://schemas.openxmlformats.org/officeDocument/2006/relationships/font" Target="fonts/FiraSansCondensedMedium-bold.fntdata"/><Relationship Id="rId23" Type="http://schemas.openxmlformats.org/officeDocument/2006/relationships/font" Target="fonts/FiraSansCondensedMedium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FiraSansCondensedMedium-boldItalic.fntdata"/><Relationship Id="rId25" Type="http://schemas.openxmlformats.org/officeDocument/2006/relationships/font" Target="fonts/FiraSansCondensedMedium-italic.fntdata"/><Relationship Id="rId28" Type="http://schemas.openxmlformats.org/officeDocument/2006/relationships/font" Target="fonts/MavenPro-bold.fntdata"/><Relationship Id="rId27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hareTech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dventProSemiBold-regular.fntdata"/><Relationship Id="rId16" Type="http://schemas.openxmlformats.org/officeDocument/2006/relationships/slide" Target="slides/slide11.xml"/><Relationship Id="rId19" Type="http://schemas.openxmlformats.org/officeDocument/2006/relationships/font" Target="fonts/FiraSansExtraCondensedMedium-regular.fntdata"/><Relationship Id="rId18" Type="http://schemas.openxmlformats.org/officeDocument/2006/relationships/font" Target="fonts/AdventPro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c52a2e8d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c52a2e8d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9f20a3a04b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19f20a3a04b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70e1a7781e_1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70e1a7781e_1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6c4305b0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6c4305b0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6c60e245bf_1_31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6c60e245bf_1_31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86affbab5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86affbab5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6c52a2e8d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6c52a2e8d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70d13569c7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70d13569c7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9f20a3a0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9f20a3a0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9f20a3a04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9f20a3a04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9f20a3a04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9f20a3a04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1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69" name="Google Shape;269;p1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2" name="Google Shape;272;p1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0" name="Google Shape;280;p1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9" name="Google Shape;309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2" name="Google Shape;312;p1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4" name="Google Shape;314;p1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5" name="Google Shape;315;p1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5" name="Google Shape;335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5" name="Google Shape;355;p1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1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1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1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1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5" name="Google Shape;375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1" name="Google Shape;411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1" name="Google Shape;431;p24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2" name="Google Shape;432;p24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4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4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4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4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4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39" name="Google Shape;439;p24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4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4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444" name="Google Shape;444;p2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24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447" name="Google Shape;447;p2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" name="Google Shape;449;p24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450" name="Google Shape;450;p24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24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4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6" name="Google Shape;456;p24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457" name="Google Shape;457;p2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5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5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25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63" name="Google Shape;463;p25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25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" name="Google Shape;467;p25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68" name="Google Shape;468;p25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25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" name="Google Shape;471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72" name="Google Shape;472;p25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" name="Google Shape;474;p25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475" name="Google Shape;475;p25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" name="Google Shape;477;p25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78" name="Google Shape;478;p25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79" name="Google Shape;479;p25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6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2" name="Google Shape;482;p26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83" name="Google Shape;483;p26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6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6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6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6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26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489" name="Google Shape;489;p26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26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492" name="Google Shape;492;p2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26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495" name="Google Shape;495;p26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26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6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7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01" name="Google Shape;501;p27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2" name="Google Shape;502;p27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03" name="Google Shape;503;p27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4" name="Google Shape;504;p27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505" name="Google Shape;505;p2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9" name="Google Shape;509;p2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510" name="Google Shape;510;p2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2" name="Google Shape;512;p2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8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516" name="Google Shape;516;p28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8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9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8" name="Google Shape;528;p29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529" name="Google Shape;529;p29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3" name="Google Shape;533;p29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534" name="Google Shape;534;p29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p29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0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0" name="Google Shape;540;p30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0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0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0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0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6" name="Google Shape;546;p30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547" name="Google Shape;547;p30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Google Shape;550;p30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0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0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3" name="Google Shape;553;p30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554" name="Google Shape;554;p30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" name="Google Shape;556;p30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557" name="Google Shape;557;p30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30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560" name="Google Shape;560;p30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30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563" name="Google Shape;563;p30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30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568" name="Google Shape;568;p30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30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2" name="Google Shape;572;p30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573" name="Google Shape;573;p30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30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76" name="Google Shape;576;p30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8" name="Google Shape;578;p30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9" name="Google Shape;579;p30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580" name="Google Shape;580;p30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30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583" name="Google Shape;583;p30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" name="Google Shape;585;p30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586" name="Google Shape;586;p30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8" name="Google Shape;588;p30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0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2" name="Google Shape;592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3" name="Google Shape;593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2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3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8" name="Google Shape;598;p33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9" name="Google Shape;599;p33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3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4" name="Google Shape;604;p33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605" name="Google Shape;605;p3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8" name="Google Shape;608;p33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33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610" name="Google Shape;610;p33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" name="Google Shape;612;p33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613" name="Google Shape;613;p3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" name="Google Shape;615;p33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616" name="Google Shape;616;p33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0" name="Google Shape;620;p33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3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2" name="Google Shape;622;p33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623" name="Google Shape;623;p33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5" name="Google Shape;625;p33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6" name="Google Shape;626;p33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627" name="Google Shape;627;p3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0" name="Google Shape;630;p33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1" name="Google Shape;631;p33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632" name="Google Shape;632;p3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" name="Google Shape;634;p33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635" name="Google Shape;635;p3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4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0" name="Google Shape;640;p34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641" name="Google Shape;641;p34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642" name="Google Shape;642;p34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5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79" name="Google Shape;679;p35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5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5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5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5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5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5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5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5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5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5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690" name="Google Shape;690;p35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91" name="Google Shape;691;p35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2" name="Google Shape;692;p35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693" name="Google Shape;693;p35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94" name="Google Shape;694;p35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5" name="Google Shape;695;p35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96" name="Google Shape;696;p35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697" name="Google Shape;697;p35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8" name="Google Shape;698;p35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6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01" name="Google Shape;701;p36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02" name="Google Shape;702;p36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03" name="Google Shape;703;p36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04" name="Google Shape;704;p36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36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36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6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8" name="Google Shape;708;p36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709" name="Google Shape;709;p3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1" name="Google Shape;711;p36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6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6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9" name="Google Shape;719;p3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720" name="Google Shape;720;p3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2" name="Google Shape;722;p3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37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25" name="Google Shape;725;p37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26" name="Google Shape;726;p37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27" name="Google Shape;727;p37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28" name="Google Shape;728;p37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29" name="Google Shape;729;p37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0" name="Google Shape;730;p37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8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33" name="Google Shape;733;p38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4" name="Google Shape;734;p38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35" name="Google Shape;735;p38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6" name="Google Shape;736;p38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37" name="Google Shape;737;p38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8" name="Google Shape;738;p38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739" name="Google Shape;739;p38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40" name="Google Shape;740;p38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1" name="Google Shape;741;p38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42" name="Google Shape;742;p38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3" name="Google Shape;743;p38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44" name="Google Shape;744;p38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5" name="Google Shape;745;p38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3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3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3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3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3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38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9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56" name="Google Shape;756;p39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7" name="Google Shape;757;p39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58" name="Google Shape;758;p39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9" name="Google Shape;759;p39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60" name="Google Shape;760;p39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1" name="Google Shape;761;p39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62" name="Google Shape;762;p39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3" name="Google Shape;763;p39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764" name="Google Shape;764;p39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39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39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39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39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9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9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39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39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39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0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6" name="Google Shape;776;p40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7" name="Google Shape;777;p40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8" name="Google Shape;778;p40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9" name="Google Shape;779;p40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0" name="Google Shape;780;p40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1" name="Google Shape;781;p40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2" name="Google Shape;782;p40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3" name="Google Shape;783;p40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784" name="Google Shape;784;p40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0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0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40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0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40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0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40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0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0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1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96" name="Google Shape;796;p41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7" name="Google Shape;797;p41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98" name="Google Shape;798;p41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1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41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6" name="Google Shape;806;p41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807" name="Google Shape;807;p41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1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" name="Google Shape;809;p41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810" name="Google Shape;810;p4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" name="Google Shape;814;p41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815" name="Google Shape;815;p4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8" name="Google Shape;818;p41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41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0" name="Google Shape;820;p41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821" name="Google Shape;821;p4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" name="Google Shape;823;p41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824" name="Google Shape;824;p4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6" name="Google Shape;826;p41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7" name="Google Shape;827;p41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828" name="Google Shape;828;p4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2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832" name="Google Shape;832;p42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33" name="Google Shape;833;p42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834" name="Google Shape;834;p42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42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42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42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42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42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2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2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2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42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2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32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40.xml"/><Relationship Id="rId6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428" name="Google Shape;42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5"/>
          <p:cNvSpPr txBox="1"/>
          <p:nvPr>
            <p:ph idx="1" type="subTitle"/>
          </p:nvPr>
        </p:nvSpPr>
        <p:spPr>
          <a:xfrm>
            <a:off x="2051550" y="2804500"/>
            <a:ext cx="5040900" cy="13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Arroyo Bonifaz, Luis Roberto U201716094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Basauri Quispe, Roberto Carlos U20181C074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Bravo Navarro, Rebeca Liliana U201711448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Pineda Knox, Luis Alonso U201915747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5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Predicción de obesidad</a:t>
            </a:r>
            <a:endParaRPr sz="4800"/>
          </a:p>
        </p:txBody>
      </p:sp>
      <p:sp>
        <p:nvSpPr>
          <p:cNvPr id="853" name="Google Shape;853;p45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5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5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5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5"/>
          <p:cNvSpPr/>
          <p:nvPr/>
        </p:nvSpPr>
        <p:spPr>
          <a:xfrm>
            <a:off x="5969504" y="3118803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5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9" name="Google Shape;859;p4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860" name="Google Shape;860;p45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5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" name="Google Shape;862;p4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863" name="Google Shape;863;p45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5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" name="Google Shape;865;p4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866" name="Google Shape;866;p45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5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5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9" name="Google Shape;869;p45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1" name="Google Shape;871;p4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872" name="Google Shape;872;p45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5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" name="Google Shape;874;p4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875" name="Google Shape;875;p45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5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5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54"/>
          <p:cNvSpPr txBox="1"/>
          <p:nvPr>
            <p:ph idx="8" type="ctrTitle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 sz="3000"/>
          </a:p>
        </p:txBody>
      </p:sp>
      <p:sp>
        <p:nvSpPr>
          <p:cNvPr id="979" name="Google Shape;979;p54"/>
          <p:cNvSpPr txBox="1"/>
          <p:nvPr>
            <p:ph idx="7" type="subTitle"/>
          </p:nvPr>
        </p:nvSpPr>
        <p:spPr>
          <a:xfrm>
            <a:off x="6044300" y="2958625"/>
            <a:ext cx="26751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l modelo tiene una inestabilidad puesto que se asume una rutina inmutable para la predicción.</a:t>
            </a:r>
            <a:endParaRPr/>
          </a:p>
        </p:txBody>
      </p:sp>
      <p:sp>
        <p:nvSpPr>
          <p:cNvPr id="980" name="Google Shape;980;p54"/>
          <p:cNvSpPr txBox="1"/>
          <p:nvPr>
            <p:ph idx="1" type="subTitle"/>
          </p:nvPr>
        </p:nvSpPr>
        <p:spPr>
          <a:xfrm>
            <a:off x="423250" y="1550525"/>
            <a:ext cx="27783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modelo </a:t>
            </a:r>
            <a:r>
              <a:rPr lang="en"/>
              <a:t>se encuentra encaminado y se podría usar en un futuro como apoyo para nutricionistas.</a:t>
            </a:r>
            <a:endParaRPr/>
          </a:p>
        </p:txBody>
      </p:sp>
      <p:sp>
        <p:nvSpPr>
          <p:cNvPr id="981" name="Google Shape;981;p54"/>
          <p:cNvSpPr txBox="1"/>
          <p:nvPr>
            <p:ph idx="3" type="subTitle"/>
          </p:nvPr>
        </p:nvSpPr>
        <p:spPr>
          <a:xfrm>
            <a:off x="5971250" y="1550525"/>
            <a:ext cx="28212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ara futuros proyectos relacionados, sería bueno incluir el perímetro abdominal y usar la fórmula de Harris Benedict.</a:t>
            </a:r>
            <a:endParaRPr/>
          </a:p>
        </p:txBody>
      </p:sp>
      <p:sp>
        <p:nvSpPr>
          <p:cNvPr id="982" name="Google Shape;982;p54"/>
          <p:cNvSpPr txBox="1"/>
          <p:nvPr>
            <p:ph idx="5" type="subTitle"/>
          </p:nvPr>
        </p:nvSpPr>
        <p:spPr>
          <a:xfrm>
            <a:off x="621625" y="2955375"/>
            <a:ext cx="25800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Existe una falta de data dentro del modelo con lo que respecta a las enfermedades crónicas de las personas.</a:t>
            </a:r>
            <a:endParaRPr/>
          </a:p>
        </p:txBody>
      </p:sp>
      <p:sp>
        <p:nvSpPr>
          <p:cNvPr id="983" name="Google Shape;983;p54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54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4"/>
          <p:cNvSpPr/>
          <p:nvPr/>
        </p:nvSpPr>
        <p:spPr>
          <a:xfrm>
            <a:off x="4909275" y="167397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54"/>
          <p:cNvSpPr/>
          <p:nvPr/>
        </p:nvSpPr>
        <p:spPr>
          <a:xfrm>
            <a:off x="4909275" y="30823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7" name="Google Shape;987;p54"/>
          <p:cNvCxnSpPr>
            <a:stCxn id="983" idx="3"/>
            <a:endCxn id="985" idx="1"/>
          </p:cNvCxnSpPr>
          <p:nvPr/>
        </p:nvCxnSpPr>
        <p:spPr>
          <a:xfrm>
            <a:off x="4234725" y="2035925"/>
            <a:ext cx="6747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8" name="Google Shape;988;p54"/>
          <p:cNvCxnSpPr>
            <a:stCxn id="985" idx="2"/>
            <a:endCxn id="984" idx="0"/>
          </p:cNvCxnSpPr>
          <p:nvPr/>
        </p:nvCxnSpPr>
        <p:spPr>
          <a:xfrm rot="5400000">
            <a:off x="4229775" y="2041025"/>
            <a:ext cx="684600" cy="13983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9" name="Google Shape;989;p54"/>
          <p:cNvCxnSpPr>
            <a:stCxn id="984" idx="3"/>
            <a:endCxn id="986" idx="1"/>
          </p:cNvCxnSpPr>
          <p:nvPr/>
        </p:nvCxnSpPr>
        <p:spPr>
          <a:xfrm>
            <a:off x="4234725" y="3444325"/>
            <a:ext cx="674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0" name="Google Shape;990;p54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991" name="Google Shape;991;p54"/>
            <p:cNvSpPr/>
            <p:nvPr/>
          </p:nvSpPr>
          <p:spPr>
            <a:xfrm>
              <a:off x="5357662" y="4385545"/>
              <a:ext cx="287275" cy="238388"/>
            </a:xfrm>
            <a:custGeom>
              <a:rect b="b" l="l" r="r" t="t"/>
              <a:pathLst>
                <a:path extrusionOk="0" h="7490" w="9026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4"/>
            <p:cNvSpPr/>
            <p:nvPr/>
          </p:nvSpPr>
          <p:spPr>
            <a:xfrm>
              <a:off x="5377363" y="4576542"/>
              <a:ext cx="62191" cy="10248"/>
            </a:xfrm>
            <a:custGeom>
              <a:rect b="b" l="l" r="r" t="t"/>
              <a:pathLst>
                <a:path extrusionOk="0" h="322" w="1954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4"/>
            <p:cNvSpPr/>
            <p:nvPr/>
          </p:nvSpPr>
          <p:spPr>
            <a:xfrm>
              <a:off x="5470204" y="4495827"/>
              <a:ext cx="62191" cy="10630"/>
            </a:xfrm>
            <a:custGeom>
              <a:rect b="b" l="l" r="r" t="t"/>
              <a:pathLst>
                <a:path extrusionOk="0" h="334" w="1954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4"/>
            <p:cNvSpPr/>
            <p:nvPr/>
          </p:nvSpPr>
          <p:spPr>
            <a:xfrm>
              <a:off x="5562694" y="4409798"/>
              <a:ext cx="62159" cy="10280"/>
            </a:xfrm>
            <a:custGeom>
              <a:rect b="b" l="l" r="r" t="t"/>
              <a:pathLst>
                <a:path extrusionOk="0" h="323" w="1953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4"/>
            <p:cNvSpPr/>
            <p:nvPr/>
          </p:nvSpPr>
          <p:spPr>
            <a:xfrm>
              <a:off x="5358043" y="4297637"/>
              <a:ext cx="238388" cy="237624"/>
            </a:xfrm>
            <a:custGeom>
              <a:rect b="b" l="l" r="r" t="t"/>
              <a:pathLst>
                <a:path extrusionOk="0" h="7466" w="749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6" name="Google Shape;996;p54"/>
          <p:cNvGrpSpPr/>
          <p:nvPr/>
        </p:nvGrpSpPr>
        <p:grpSpPr>
          <a:xfrm>
            <a:off x="3630590" y="3198869"/>
            <a:ext cx="484361" cy="484405"/>
            <a:chOff x="4890434" y="4287389"/>
            <a:chExt cx="345997" cy="346029"/>
          </a:xfrm>
        </p:grpSpPr>
        <p:sp>
          <p:nvSpPr>
            <p:cNvPr id="997" name="Google Shape;997;p54"/>
            <p:cNvSpPr/>
            <p:nvPr/>
          </p:nvSpPr>
          <p:spPr>
            <a:xfrm>
              <a:off x="5111349" y="4400695"/>
              <a:ext cx="54998" cy="54998"/>
            </a:xfrm>
            <a:custGeom>
              <a:rect b="b" l="l" r="r" t="t"/>
              <a:pathLst>
                <a:path extrusionOk="0" h="1728" w="1728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4"/>
            <p:cNvSpPr/>
            <p:nvPr/>
          </p:nvSpPr>
          <p:spPr>
            <a:xfrm>
              <a:off x="5113640" y="4466642"/>
              <a:ext cx="70498" cy="51179"/>
            </a:xfrm>
            <a:custGeom>
              <a:rect b="b" l="l" r="r" t="t"/>
              <a:pathLst>
                <a:path extrusionOk="0" h="1608" w="2215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4"/>
            <p:cNvSpPr/>
            <p:nvPr/>
          </p:nvSpPr>
          <p:spPr>
            <a:xfrm>
              <a:off x="4943490" y="4467023"/>
              <a:ext cx="70880" cy="51179"/>
            </a:xfrm>
            <a:custGeom>
              <a:rect b="b" l="l" r="r" t="t"/>
              <a:pathLst>
                <a:path extrusionOk="0" h="1608" w="2227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4"/>
            <p:cNvSpPr/>
            <p:nvPr/>
          </p:nvSpPr>
          <p:spPr>
            <a:xfrm>
              <a:off x="4961282" y="4400695"/>
              <a:ext cx="54616" cy="54998"/>
            </a:xfrm>
            <a:custGeom>
              <a:rect b="b" l="l" r="r" t="t"/>
              <a:pathLst>
                <a:path extrusionOk="0" h="1728" w="1716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4"/>
            <p:cNvSpPr/>
            <p:nvPr/>
          </p:nvSpPr>
          <p:spPr>
            <a:xfrm>
              <a:off x="5028374" y="4386691"/>
              <a:ext cx="71262" cy="70880"/>
            </a:xfrm>
            <a:custGeom>
              <a:rect b="b" l="l" r="r" t="t"/>
              <a:pathLst>
                <a:path extrusionOk="0" h="2227" w="2239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4"/>
            <p:cNvSpPr/>
            <p:nvPr/>
          </p:nvSpPr>
          <p:spPr>
            <a:xfrm>
              <a:off x="5004122" y="4468901"/>
              <a:ext cx="120149" cy="65596"/>
            </a:xfrm>
            <a:custGeom>
              <a:rect b="b" l="l" r="r" t="t"/>
              <a:pathLst>
                <a:path extrusionOk="0" h="2061" w="3775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4"/>
            <p:cNvSpPr/>
            <p:nvPr/>
          </p:nvSpPr>
          <p:spPr>
            <a:xfrm>
              <a:off x="4890434" y="4287389"/>
              <a:ext cx="345997" cy="346029"/>
            </a:xfrm>
            <a:custGeom>
              <a:rect b="b" l="l" r="r" t="t"/>
              <a:pathLst>
                <a:path extrusionOk="0" h="10872" w="10871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4" name="Google Shape;1004;p54"/>
          <p:cNvGrpSpPr/>
          <p:nvPr/>
        </p:nvGrpSpPr>
        <p:grpSpPr>
          <a:xfrm>
            <a:off x="5029465" y="1816807"/>
            <a:ext cx="488638" cy="438246"/>
            <a:chOff x="5778676" y="3826972"/>
            <a:chExt cx="349052" cy="313055"/>
          </a:xfrm>
        </p:grpSpPr>
        <p:sp>
          <p:nvSpPr>
            <p:cNvPr id="1005" name="Google Shape;1005;p54"/>
            <p:cNvSpPr/>
            <p:nvPr/>
          </p:nvSpPr>
          <p:spPr>
            <a:xfrm>
              <a:off x="5923045" y="3890659"/>
              <a:ext cx="27690" cy="48155"/>
            </a:xfrm>
            <a:custGeom>
              <a:rect b="b" l="l" r="r" t="t"/>
              <a:pathLst>
                <a:path extrusionOk="0" h="1513" w="87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4"/>
            <p:cNvSpPr/>
            <p:nvPr/>
          </p:nvSpPr>
          <p:spPr>
            <a:xfrm>
              <a:off x="5976866" y="3843268"/>
              <a:ext cx="80364" cy="80364"/>
            </a:xfrm>
            <a:custGeom>
              <a:rect b="b" l="l" r="r" t="t"/>
              <a:pathLst>
                <a:path extrusionOk="0" h="2525" w="2525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4"/>
            <p:cNvSpPr/>
            <p:nvPr/>
          </p:nvSpPr>
          <p:spPr>
            <a:xfrm>
              <a:off x="5879473" y="3826972"/>
              <a:ext cx="193288" cy="144051"/>
            </a:xfrm>
            <a:custGeom>
              <a:rect b="b" l="l" r="r" t="t"/>
              <a:pathLst>
                <a:path extrusionOk="0" h="4526" w="6073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4"/>
            <p:cNvSpPr/>
            <p:nvPr/>
          </p:nvSpPr>
          <p:spPr>
            <a:xfrm>
              <a:off x="6003760" y="3859946"/>
              <a:ext cx="26958" cy="47773"/>
            </a:xfrm>
            <a:custGeom>
              <a:rect b="b" l="l" r="r" t="t"/>
              <a:pathLst>
                <a:path extrusionOk="0" h="1501" w="847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4"/>
            <p:cNvSpPr/>
            <p:nvPr/>
          </p:nvSpPr>
          <p:spPr>
            <a:xfrm>
              <a:off x="5778676" y="3939865"/>
              <a:ext cx="349052" cy="200163"/>
            </a:xfrm>
            <a:custGeom>
              <a:rect b="b" l="l" r="r" t="t"/>
              <a:pathLst>
                <a:path extrusionOk="0" h="6289" w="10967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0" name="Google Shape;1010;p54"/>
          <p:cNvGrpSpPr/>
          <p:nvPr/>
        </p:nvGrpSpPr>
        <p:grpSpPr>
          <a:xfrm>
            <a:off x="3630860" y="1790353"/>
            <a:ext cx="483826" cy="491133"/>
            <a:chOff x="4874902" y="3808799"/>
            <a:chExt cx="345615" cy="350835"/>
          </a:xfrm>
        </p:grpSpPr>
        <p:sp>
          <p:nvSpPr>
            <p:cNvPr id="1011" name="Google Shape;1011;p54"/>
            <p:cNvSpPr/>
            <p:nvPr/>
          </p:nvSpPr>
          <p:spPr>
            <a:xfrm>
              <a:off x="4874902" y="3808799"/>
              <a:ext cx="345615" cy="350835"/>
            </a:xfrm>
            <a:custGeom>
              <a:rect b="b" l="l" r="r" t="t"/>
              <a:pathLst>
                <a:path extrusionOk="0" h="11023" w="10859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4"/>
            <p:cNvSpPr/>
            <p:nvPr/>
          </p:nvSpPr>
          <p:spPr>
            <a:xfrm>
              <a:off x="4939321" y="4009630"/>
              <a:ext cx="145929" cy="123618"/>
            </a:xfrm>
            <a:custGeom>
              <a:rect b="b" l="l" r="r" t="t"/>
              <a:pathLst>
                <a:path extrusionOk="0" h="3884" w="4585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4"/>
            <p:cNvSpPr/>
            <p:nvPr/>
          </p:nvSpPr>
          <p:spPr>
            <a:xfrm>
              <a:off x="4942344" y="3897629"/>
              <a:ext cx="205033" cy="101816"/>
            </a:xfrm>
            <a:custGeom>
              <a:rect b="b" l="l" r="r" t="t"/>
              <a:pathLst>
                <a:path extrusionOk="0" h="3199" w="6442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4"/>
            <p:cNvSpPr/>
            <p:nvPr/>
          </p:nvSpPr>
          <p:spPr>
            <a:xfrm>
              <a:off x="5092729" y="3950240"/>
              <a:ext cx="84597" cy="175465"/>
            </a:xfrm>
            <a:custGeom>
              <a:rect b="b" l="l" r="r" t="t"/>
              <a:pathLst>
                <a:path extrusionOk="0" h="5513" w="2658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4"/>
            <p:cNvSpPr/>
            <p:nvPr/>
          </p:nvSpPr>
          <p:spPr>
            <a:xfrm>
              <a:off x="5004886" y="3993717"/>
              <a:ext cx="81478" cy="55348"/>
            </a:xfrm>
            <a:custGeom>
              <a:rect b="b" l="l" r="r" t="t"/>
              <a:pathLst>
                <a:path extrusionOk="0" h="1739" w="256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4"/>
            <p:cNvSpPr/>
            <p:nvPr/>
          </p:nvSpPr>
          <p:spPr>
            <a:xfrm>
              <a:off x="5053391" y="3915262"/>
              <a:ext cx="10630" cy="29982"/>
            </a:xfrm>
            <a:custGeom>
              <a:rect b="b" l="l" r="r" t="t"/>
              <a:pathLst>
                <a:path extrusionOk="0" h="942" w="334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4"/>
            <p:cNvSpPr/>
            <p:nvPr/>
          </p:nvSpPr>
          <p:spPr>
            <a:xfrm>
              <a:off x="5005236" y="3928216"/>
              <a:ext cx="21261" cy="26894"/>
            </a:xfrm>
            <a:custGeom>
              <a:rect b="b" l="l" r="r" t="t"/>
              <a:pathLst>
                <a:path extrusionOk="0" h="845" w="668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4"/>
            <p:cNvSpPr/>
            <p:nvPr/>
          </p:nvSpPr>
          <p:spPr>
            <a:xfrm>
              <a:off x="4970766" y="3962876"/>
              <a:ext cx="28454" cy="19510"/>
            </a:xfrm>
            <a:custGeom>
              <a:rect b="b" l="l" r="r" t="t"/>
              <a:pathLst>
                <a:path extrusionOk="0" h="613" w="894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4"/>
            <p:cNvSpPr/>
            <p:nvPr/>
          </p:nvSpPr>
          <p:spPr>
            <a:xfrm>
              <a:off x="4958258" y="4010012"/>
              <a:ext cx="29982" cy="10248"/>
            </a:xfrm>
            <a:custGeom>
              <a:rect b="b" l="l" r="r" t="t"/>
              <a:pathLst>
                <a:path extrusionOk="0" h="322" w="942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4"/>
            <p:cNvSpPr/>
            <p:nvPr/>
          </p:nvSpPr>
          <p:spPr>
            <a:xfrm>
              <a:off x="4969239" y="4047601"/>
              <a:ext cx="30363" cy="20051"/>
            </a:xfrm>
            <a:custGeom>
              <a:rect b="b" l="l" r="r" t="t"/>
              <a:pathLst>
                <a:path extrusionOk="0" h="630" w="954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4"/>
            <p:cNvSpPr/>
            <p:nvPr/>
          </p:nvSpPr>
          <p:spPr>
            <a:xfrm>
              <a:off x="5005236" y="4075641"/>
              <a:ext cx="21261" cy="26862"/>
            </a:xfrm>
            <a:custGeom>
              <a:rect b="b" l="l" r="r" t="t"/>
              <a:pathLst>
                <a:path extrusionOk="0" h="844" w="668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4"/>
            <p:cNvSpPr/>
            <p:nvPr/>
          </p:nvSpPr>
          <p:spPr>
            <a:xfrm>
              <a:off x="5053391" y="4085794"/>
              <a:ext cx="10630" cy="29982"/>
            </a:xfrm>
            <a:custGeom>
              <a:rect b="b" l="l" r="r" t="t"/>
              <a:pathLst>
                <a:path extrusionOk="0" h="942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4"/>
            <p:cNvSpPr/>
            <p:nvPr/>
          </p:nvSpPr>
          <p:spPr>
            <a:xfrm>
              <a:off x="5090501" y="4075641"/>
              <a:ext cx="21261" cy="26894"/>
            </a:xfrm>
            <a:custGeom>
              <a:rect b="b" l="l" r="r" t="t"/>
              <a:pathLst>
                <a:path extrusionOk="0" h="845" w="668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4"/>
            <p:cNvSpPr/>
            <p:nvPr/>
          </p:nvSpPr>
          <p:spPr>
            <a:xfrm>
              <a:off x="5117809" y="4048142"/>
              <a:ext cx="28454" cy="19510"/>
            </a:xfrm>
            <a:custGeom>
              <a:rect b="b" l="l" r="r" t="t"/>
              <a:pathLst>
                <a:path extrusionOk="0" h="613" w="894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4"/>
            <p:cNvSpPr/>
            <p:nvPr/>
          </p:nvSpPr>
          <p:spPr>
            <a:xfrm>
              <a:off x="5128790" y="4010012"/>
              <a:ext cx="29950" cy="10248"/>
            </a:xfrm>
            <a:custGeom>
              <a:rect b="b" l="l" r="r" t="t"/>
              <a:pathLst>
                <a:path extrusionOk="0" h="322" w="94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4"/>
            <p:cNvSpPr/>
            <p:nvPr/>
          </p:nvSpPr>
          <p:spPr>
            <a:xfrm>
              <a:off x="5117809" y="3962717"/>
              <a:ext cx="28454" cy="19669"/>
            </a:xfrm>
            <a:custGeom>
              <a:rect b="b" l="l" r="r" t="t"/>
              <a:pathLst>
                <a:path extrusionOk="0" h="618" w="894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4"/>
            <p:cNvSpPr/>
            <p:nvPr/>
          </p:nvSpPr>
          <p:spPr>
            <a:xfrm>
              <a:off x="5090501" y="3928152"/>
              <a:ext cx="20879" cy="26958"/>
            </a:xfrm>
            <a:custGeom>
              <a:rect b="b" l="l" r="r" t="t"/>
              <a:pathLst>
                <a:path extrusionOk="0" h="847" w="656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55"/>
          <p:cNvSpPr txBox="1"/>
          <p:nvPr>
            <p:ph type="title"/>
          </p:nvPr>
        </p:nvSpPr>
        <p:spPr>
          <a:xfrm>
            <a:off x="1733700" y="1592525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6"/>
          <p:cNvSpPr txBox="1"/>
          <p:nvPr>
            <p:ph idx="1" type="body"/>
          </p:nvPr>
        </p:nvSpPr>
        <p:spPr>
          <a:xfrm>
            <a:off x="647975" y="1030700"/>
            <a:ext cx="4139100" cy="40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La obesidad en los adultos es un problema de salud bastante frecuente en el país. Según un informe del Instituto Nacional de Estadística e Informática (INEI) publicado en el año 2016, más del 35% de la población peruana mayor de 15 años en ese entonces presentaba cuadros de sobrepeso, siendo así que el 18% de la población llegaba incluso al umbral de la obesidad. Al 2018, según un reporte del diario Publimetro, la cifra de peruanos con sobrepeso aumentó al 54%. </a:t>
            </a:r>
            <a:endParaRPr sz="1600"/>
          </a:p>
        </p:txBody>
      </p:sp>
      <p:sp>
        <p:nvSpPr>
          <p:cNvPr id="883" name="Google Shape;883;p46"/>
          <p:cNvSpPr txBox="1"/>
          <p:nvPr>
            <p:ph type="ctrTitle"/>
          </p:nvPr>
        </p:nvSpPr>
        <p:spPr>
          <a:xfrm>
            <a:off x="618825" y="411675"/>
            <a:ext cx="4053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 del problema</a:t>
            </a:r>
            <a:endParaRPr/>
          </a:p>
        </p:txBody>
      </p:sp>
      <p:grpSp>
        <p:nvGrpSpPr>
          <p:cNvPr id="884" name="Google Shape;884;p46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885" name="Google Shape;885;p46"/>
            <p:cNvSpPr/>
            <p:nvPr/>
          </p:nvSpPr>
          <p:spPr>
            <a:xfrm>
              <a:off x="4032450" y="377832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2720475" y="1507050"/>
              <a:ext cx="2173825" cy="2696525"/>
            </a:xfrm>
            <a:custGeom>
              <a:rect b="b" l="l" r="r" t="t"/>
              <a:pathLst>
                <a:path extrusionOk="0" h="107861" w="86953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2810050" y="1616325"/>
              <a:ext cx="1994650" cy="2478000"/>
            </a:xfrm>
            <a:custGeom>
              <a:rect b="b" l="l" r="r" t="t"/>
              <a:pathLst>
                <a:path extrusionOk="0" h="99120" w="79786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2501950" y="24064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6"/>
            <p:cNvSpPr/>
            <p:nvPr/>
          </p:nvSpPr>
          <p:spPr>
            <a:xfrm>
              <a:off x="2501950" y="23418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2501950" y="24711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2501950" y="2535400"/>
              <a:ext cx="100100" cy="30600"/>
            </a:xfrm>
            <a:custGeom>
              <a:rect b="b" l="l" r="r" t="t"/>
              <a:pathLst>
                <a:path extrusionOk="0" h="1224" w="4004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6"/>
            <p:cNvSpPr/>
            <p:nvPr/>
          </p:nvSpPr>
          <p:spPr>
            <a:xfrm>
              <a:off x="2501950" y="2600075"/>
              <a:ext cx="100100" cy="30625"/>
            </a:xfrm>
            <a:custGeom>
              <a:rect b="b" l="l" r="r" t="t"/>
              <a:pathLst>
                <a:path extrusionOk="0" h="1225" w="4004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6"/>
            <p:cNvSpPr/>
            <p:nvPr/>
          </p:nvSpPr>
          <p:spPr>
            <a:xfrm>
              <a:off x="2501950" y="20830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2501950" y="2018375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2501950" y="21477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6"/>
            <p:cNvSpPr/>
            <p:nvPr/>
          </p:nvSpPr>
          <p:spPr>
            <a:xfrm>
              <a:off x="2501950" y="22124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6"/>
            <p:cNvSpPr/>
            <p:nvPr/>
          </p:nvSpPr>
          <p:spPr>
            <a:xfrm>
              <a:off x="2501950" y="227710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6"/>
            <p:cNvSpPr/>
            <p:nvPr/>
          </p:nvSpPr>
          <p:spPr>
            <a:xfrm>
              <a:off x="2501950" y="175965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2501950" y="16949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2501950" y="18243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2501950" y="18890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2501950" y="19537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2501950" y="2668250"/>
              <a:ext cx="100100" cy="1423000"/>
            </a:xfrm>
            <a:custGeom>
              <a:rect b="b" l="l" r="r" t="t"/>
              <a:pathLst>
                <a:path extrusionOk="0" h="56920" w="4004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4" name="Google Shape;904;p46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905" name="Google Shape;905;p46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0" name="Google Shape;9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825" y="1063663"/>
            <a:ext cx="4709724" cy="3139824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46"/>
          <p:cNvSpPr txBox="1"/>
          <p:nvPr>
            <p:ph idx="1" type="body"/>
          </p:nvPr>
        </p:nvSpPr>
        <p:spPr>
          <a:xfrm>
            <a:off x="5427888" y="4203475"/>
            <a:ext cx="1941600" cy="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Imagen 1 - Obesidad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7"/>
          <p:cNvSpPr txBox="1"/>
          <p:nvPr>
            <p:ph type="ctrTitle"/>
          </p:nvPr>
        </p:nvSpPr>
        <p:spPr>
          <a:xfrm>
            <a:off x="618825" y="411675"/>
            <a:ext cx="7905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Descripción y visualización del conjunto de datos</a:t>
            </a:r>
            <a:endParaRPr sz="2300"/>
          </a:p>
        </p:txBody>
      </p:sp>
      <p:sp>
        <p:nvSpPr>
          <p:cNvPr id="917" name="Google Shape;917;p47"/>
          <p:cNvSpPr txBox="1"/>
          <p:nvPr>
            <p:ph idx="1" type="body"/>
          </p:nvPr>
        </p:nvSpPr>
        <p:spPr>
          <a:xfrm>
            <a:off x="1925125" y="3659300"/>
            <a:ext cx="2949000" cy="3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Imagen 2 - Captura de pantalla de origen del dataset</a:t>
            </a:r>
            <a:endParaRPr sz="800"/>
          </a:p>
        </p:txBody>
      </p:sp>
      <p:pic>
        <p:nvPicPr>
          <p:cNvPr id="918" name="Google Shape;918;p47"/>
          <p:cNvPicPr preferRelativeResize="0"/>
          <p:nvPr/>
        </p:nvPicPr>
        <p:blipFill rotWithShape="1">
          <a:blip r:embed="rId3">
            <a:alphaModFix/>
          </a:blip>
          <a:srcRect b="0" l="0" r="1234" t="0"/>
          <a:stretch/>
        </p:blipFill>
        <p:spPr>
          <a:xfrm>
            <a:off x="987650" y="989475"/>
            <a:ext cx="4885274" cy="253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5100" y="2292700"/>
            <a:ext cx="3153150" cy="22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47"/>
          <p:cNvSpPr txBox="1"/>
          <p:nvPr>
            <p:ph idx="1" type="body"/>
          </p:nvPr>
        </p:nvSpPr>
        <p:spPr>
          <a:xfrm>
            <a:off x="5697175" y="4635675"/>
            <a:ext cx="2949000" cy="3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Imagen 3 - Información para el dataset en zip</a:t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8"/>
          <p:cNvSpPr txBox="1"/>
          <p:nvPr>
            <p:ph type="ctrTitle"/>
          </p:nvPr>
        </p:nvSpPr>
        <p:spPr>
          <a:xfrm>
            <a:off x="618825" y="411675"/>
            <a:ext cx="7905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Descripción y visualización del conjunto de datos</a:t>
            </a:r>
            <a:endParaRPr sz="2300"/>
          </a:p>
        </p:txBody>
      </p:sp>
      <p:pic>
        <p:nvPicPr>
          <p:cNvPr id="926" name="Google Shape;9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75" y="1076300"/>
            <a:ext cx="8839203" cy="124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725" y="2624479"/>
            <a:ext cx="3849504" cy="2388471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48"/>
          <p:cNvSpPr txBox="1"/>
          <p:nvPr>
            <p:ph idx="1" type="body"/>
          </p:nvPr>
        </p:nvSpPr>
        <p:spPr>
          <a:xfrm>
            <a:off x="3097275" y="2319075"/>
            <a:ext cx="2949000" cy="3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Imagen 4 - Head del Dataframe limpio</a:t>
            </a:r>
            <a:endParaRPr sz="800"/>
          </a:p>
        </p:txBody>
      </p:sp>
      <p:sp>
        <p:nvSpPr>
          <p:cNvPr id="929" name="Google Shape;929;p48"/>
          <p:cNvSpPr txBox="1"/>
          <p:nvPr>
            <p:ph idx="1" type="body"/>
          </p:nvPr>
        </p:nvSpPr>
        <p:spPr>
          <a:xfrm>
            <a:off x="4532025" y="3666600"/>
            <a:ext cx="2949000" cy="3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Imagen 5 - Información del Dataframe limpio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49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Propuesta</a:t>
            </a:r>
            <a:endParaRPr sz="3000"/>
          </a:p>
        </p:txBody>
      </p:sp>
      <p:sp>
        <p:nvSpPr>
          <p:cNvPr id="935" name="Google Shape;935;p49"/>
          <p:cNvSpPr txBox="1"/>
          <p:nvPr>
            <p:ph idx="1" type="subTitle"/>
          </p:nvPr>
        </p:nvSpPr>
        <p:spPr>
          <a:xfrm>
            <a:off x="412850" y="1146363"/>
            <a:ext cx="2698200" cy="143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na red neuronal que sea capaz de predecir el índice de masa corporal que se espera luego de aplicar una rutina de ejercicio y alimentación balanceada durante 3 meses. </a:t>
            </a:r>
            <a:endParaRPr/>
          </a:p>
        </p:txBody>
      </p:sp>
      <p:sp>
        <p:nvSpPr>
          <p:cNvPr id="936" name="Google Shape;936;p49"/>
          <p:cNvSpPr txBox="1"/>
          <p:nvPr>
            <p:ph idx="3" type="subTitle"/>
          </p:nvPr>
        </p:nvSpPr>
        <p:spPr>
          <a:xfrm>
            <a:off x="6316375" y="1270875"/>
            <a:ext cx="2558100" cy="118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atos de entrada: la información de sexo, talla, peso, edad, cantidad de actividad física e indicadores de alimentación</a:t>
            </a:r>
            <a:endParaRPr/>
          </a:p>
        </p:txBody>
      </p:sp>
      <p:sp>
        <p:nvSpPr>
          <p:cNvPr id="937" name="Google Shape;937;p49"/>
          <p:cNvSpPr txBox="1"/>
          <p:nvPr>
            <p:ph idx="5" type="subTitle"/>
          </p:nvPr>
        </p:nvSpPr>
        <p:spPr>
          <a:xfrm>
            <a:off x="482900" y="2997225"/>
            <a:ext cx="2558100" cy="17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e optó por tener una cantidad equivalente a la cantidad de columnas del dataframe final y dos capas ocultas de 64 neuronas cada una, optando por este número de manera empírica.</a:t>
            </a:r>
            <a:endParaRPr/>
          </a:p>
        </p:txBody>
      </p:sp>
      <p:sp>
        <p:nvSpPr>
          <p:cNvPr id="938" name="Google Shape;938;p49"/>
          <p:cNvSpPr txBox="1"/>
          <p:nvPr>
            <p:ph idx="7" type="subTitle"/>
          </p:nvPr>
        </p:nvSpPr>
        <p:spPr>
          <a:xfrm>
            <a:off x="6316375" y="3017125"/>
            <a:ext cx="2328000" cy="18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a capa de salida de nuestra red sería contendrá el valor de predicción, representado como un porcentaje que indica las posibilidades de padecer obesidad en un futuro.</a:t>
            </a:r>
            <a:endParaRPr/>
          </a:p>
        </p:txBody>
      </p:sp>
      <p:sp>
        <p:nvSpPr>
          <p:cNvPr id="939" name="Google Shape;939;p49"/>
          <p:cNvSpPr/>
          <p:nvPr/>
        </p:nvSpPr>
        <p:spPr>
          <a:xfrm>
            <a:off x="3174876" y="1346300"/>
            <a:ext cx="2794205" cy="2794153"/>
          </a:xfrm>
          <a:custGeom>
            <a:rect b="b" l="l" r="r" t="t"/>
            <a:pathLst>
              <a:path extrusionOk="0" h="53592" w="53593">
                <a:moveTo>
                  <a:pt x="26790" y="454"/>
                </a:moveTo>
                <a:cubicBezTo>
                  <a:pt x="41319" y="454"/>
                  <a:pt x="53139" y="12273"/>
                  <a:pt x="53139" y="26789"/>
                </a:cubicBezTo>
                <a:cubicBezTo>
                  <a:pt x="53139" y="41318"/>
                  <a:pt x="41319" y="53138"/>
                  <a:pt x="26790" y="53138"/>
                </a:cubicBezTo>
                <a:cubicBezTo>
                  <a:pt x="12274" y="53138"/>
                  <a:pt x="454" y="41318"/>
                  <a:pt x="454" y="26789"/>
                </a:cubicBezTo>
                <a:cubicBezTo>
                  <a:pt x="454" y="12273"/>
                  <a:pt x="12274" y="454"/>
                  <a:pt x="26790" y="454"/>
                </a:cubicBezTo>
                <a:close/>
                <a:moveTo>
                  <a:pt x="26790" y="0"/>
                </a:moveTo>
                <a:cubicBezTo>
                  <a:pt x="12022" y="0"/>
                  <a:pt x="1" y="12021"/>
                  <a:pt x="1" y="26789"/>
                </a:cubicBezTo>
                <a:cubicBezTo>
                  <a:pt x="1" y="41570"/>
                  <a:pt x="12022" y="53591"/>
                  <a:pt x="26790" y="53591"/>
                </a:cubicBezTo>
                <a:cubicBezTo>
                  <a:pt x="41571" y="53591"/>
                  <a:pt x="53592" y="41570"/>
                  <a:pt x="53592" y="26789"/>
                </a:cubicBezTo>
                <a:cubicBezTo>
                  <a:pt x="53592" y="12021"/>
                  <a:pt x="41571" y="0"/>
                  <a:pt x="267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9"/>
          <p:cNvSpPr/>
          <p:nvPr/>
        </p:nvSpPr>
        <p:spPr>
          <a:xfrm>
            <a:off x="3363449" y="1535500"/>
            <a:ext cx="2417042" cy="2416417"/>
          </a:xfrm>
          <a:custGeom>
            <a:rect b="b" l="l" r="r" t="t"/>
            <a:pathLst>
              <a:path extrusionOk="0" h="46347" w="46359">
                <a:moveTo>
                  <a:pt x="23173" y="441"/>
                </a:moveTo>
                <a:cubicBezTo>
                  <a:pt x="35711" y="441"/>
                  <a:pt x="45905" y="10635"/>
                  <a:pt x="45905" y="23160"/>
                </a:cubicBezTo>
                <a:cubicBezTo>
                  <a:pt x="45905" y="35698"/>
                  <a:pt x="35711" y="45892"/>
                  <a:pt x="23186" y="45892"/>
                </a:cubicBezTo>
                <a:cubicBezTo>
                  <a:pt x="10661" y="45892"/>
                  <a:pt x="466" y="35698"/>
                  <a:pt x="466" y="23160"/>
                </a:cubicBezTo>
                <a:cubicBezTo>
                  <a:pt x="466" y="10635"/>
                  <a:pt x="10648" y="441"/>
                  <a:pt x="23173" y="441"/>
                </a:cubicBezTo>
                <a:close/>
                <a:moveTo>
                  <a:pt x="23173" y="0"/>
                </a:moveTo>
                <a:cubicBezTo>
                  <a:pt x="10396" y="0"/>
                  <a:pt x="0" y="10383"/>
                  <a:pt x="0" y="23160"/>
                </a:cubicBezTo>
                <a:cubicBezTo>
                  <a:pt x="0" y="35950"/>
                  <a:pt x="10396" y="46346"/>
                  <a:pt x="23173" y="46346"/>
                </a:cubicBezTo>
                <a:cubicBezTo>
                  <a:pt x="35963" y="46346"/>
                  <a:pt x="46359" y="35938"/>
                  <a:pt x="46359" y="23160"/>
                </a:cubicBezTo>
                <a:cubicBezTo>
                  <a:pt x="46359" y="10396"/>
                  <a:pt x="35963" y="0"/>
                  <a:pt x="23173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9"/>
          <p:cNvSpPr/>
          <p:nvPr/>
        </p:nvSpPr>
        <p:spPr>
          <a:xfrm>
            <a:off x="3471839" y="1723396"/>
            <a:ext cx="2120119" cy="2039932"/>
          </a:xfrm>
          <a:custGeom>
            <a:rect b="b" l="l" r="r" t="t"/>
            <a:pathLst>
              <a:path extrusionOk="0" h="39126" w="40664">
                <a:moveTo>
                  <a:pt x="21094" y="454"/>
                </a:moveTo>
                <a:cubicBezTo>
                  <a:pt x="31641" y="466"/>
                  <a:pt x="40197" y="9010"/>
                  <a:pt x="40210" y="19556"/>
                </a:cubicBezTo>
                <a:cubicBezTo>
                  <a:pt x="40210" y="27293"/>
                  <a:pt x="35547" y="34262"/>
                  <a:pt x="28415" y="37210"/>
                </a:cubicBezTo>
                <a:cubicBezTo>
                  <a:pt x="26049" y="38191"/>
                  <a:pt x="23565" y="38667"/>
                  <a:pt x="21102" y="38667"/>
                </a:cubicBezTo>
                <a:cubicBezTo>
                  <a:pt x="16129" y="38667"/>
                  <a:pt x="11243" y="36726"/>
                  <a:pt x="7586" y="33077"/>
                </a:cubicBezTo>
                <a:cubicBezTo>
                  <a:pt x="2130" y="27608"/>
                  <a:pt x="492" y="19393"/>
                  <a:pt x="3440" y="12248"/>
                </a:cubicBezTo>
                <a:cubicBezTo>
                  <a:pt x="6402" y="5116"/>
                  <a:pt x="13370" y="454"/>
                  <a:pt x="21094" y="454"/>
                </a:cubicBezTo>
                <a:close/>
                <a:moveTo>
                  <a:pt x="21107" y="0"/>
                </a:moveTo>
                <a:cubicBezTo>
                  <a:pt x="16017" y="0"/>
                  <a:pt x="11015" y="1989"/>
                  <a:pt x="7271" y="5733"/>
                </a:cubicBezTo>
                <a:cubicBezTo>
                  <a:pt x="1676" y="11328"/>
                  <a:pt x="0" y="19733"/>
                  <a:pt x="3025" y="27041"/>
                </a:cubicBezTo>
                <a:cubicBezTo>
                  <a:pt x="6049" y="34362"/>
                  <a:pt x="13181" y="39126"/>
                  <a:pt x="21094" y="39126"/>
                </a:cubicBezTo>
                <a:cubicBezTo>
                  <a:pt x="31893" y="39113"/>
                  <a:pt x="40651" y="30355"/>
                  <a:pt x="40663" y="19556"/>
                </a:cubicBezTo>
                <a:cubicBezTo>
                  <a:pt x="40663" y="11643"/>
                  <a:pt x="35888" y="4511"/>
                  <a:pt x="28579" y="1487"/>
                </a:cubicBezTo>
                <a:cubicBezTo>
                  <a:pt x="26161" y="486"/>
                  <a:pt x="23624" y="0"/>
                  <a:pt x="21107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9"/>
          <p:cNvSpPr/>
          <p:nvPr/>
        </p:nvSpPr>
        <p:spPr>
          <a:xfrm>
            <a:off x="3674854" y="1911761"/>
            <a:ext cx="1728515" cy="1663030"/>
          </a:xfrm>
          <a:custGeom>
            <a:rect b="b" l="l" r="r" t="t"/>
            <a:pathLst>
              <a:path extrusionOk="0" h="31897" w="33153">
                <a:moveTo>
                  <a:pt x="17200" y="457"/>
                </a:moveTo>
                <a:cubicBezTo>
                  <a:pt x="25756" y="470"/>
                  <a:pt x="32687" y="7400"/>
                  <a:pt x="32699" y="15943"/>
                </a:cubicBezTo>
                <a:cubicBezTo>
                  <a:pt x="32699" y="22219"/>
                  <a:pt x="28919" y="27864"/>
                  <a:pt x="23135" y="30258"/>
                </a:cubicBezTo>
                <a:cubicBezTo>
                  <a:pt x="21216" y="31055"/>
                  <a:pt x="19202" y="31442"/>
                  <a:pt x="17207" y="31442"/>
                </a:cubicBezTo>
                <a:cubicBezTo>
                  <a:pt x="13176" y="31442"/>
                  <a:pt x="9217" y="29864"/>
                  <a:pt x="6250" y="26906"/>
                </a:cubicBezTo>
                <a:cubicBezTo>
                  <a:pt x="1815" y="22471"/>
                  <a:pt x="491" y="15805"/>
                  <a:pt x="2886" y="10021"/>
                </a:cubicBezTo>
                <a:cubicBezTo>
                  <a:pt x="5292" y="4225"/>
                  <a:pt x="10938" y="457"/>
                  <a:pt x="17200" y="457"/>
                </a:cubicBezTo>
                <a:close/>
                <a:moveTo>
                  <a:pt x="17222" y="0"/>
                </a:moveTo>
                <a:cubicBezTo>
                  <a:pt x="13069" y="0"/>
                  <a:pt x="8988" y="1625"/>
                  <a:pt x="5935" y="4678"/>
                </a:cubicBezTo>
                <a:cubicBezTo>
                  <a:pt x="1374" y="9227"/>
                  <a:pt x="0" y="16095"/>
                  <a:pt x="2470" y="22055"/>
                </a:cubicBezTo>
                <a:cubicBezTo>
                  <a:pt x="4940" y="28002"/>
                  <a:pt x="10749" y="31896"/>
                  <a:pt x="17200" y="31896"/>
                </a:cubicBezTo>
                <a:cubicBezTo>
                  <a:pt x="26008" y="31884"/>
                  <a:pt x="33140" y="24751"/>
                  <a:pt x="33153" y="15943"/>
                </a:cubicBezTo>
                <a:cubicBezTo>
                  <a:pt x="33153" y="9504"/>
                  <a:pt x="29272" y="3683"/>
                  <a:pt x="23312" y="1213"/>
                </a:cubicBezTo>
                <a:cubicBezTo>
                  <a:pt x="21341" y="396"/>
                  <a:pt x="19273" y="0"/>
                  <a:pt x="17222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9"/>
          <p:cNvSpPr/>
          <p:nvPr/>
        </p:nvSpPr>
        <p:spPr>
          <a:xfrm rot="-8999970">
            <a:off x="3174921" y="1347034"/>
            <a:ext cx="2794158" cy="2793489"/>
          </a:xfrm>
          <a:prstGeom prst="blockArc">
            <a:avLst>
              <a:gd fmla="val 15791057" name="adj1"/>
              <a:gd fmla="val 10360267" name="adj2"/>
              <a:gd fmla="val 865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9"/>
          <p:cNvSpPr/>
          <p:nvPr/>
        </p:nvSpPr>
        <p:spPr>
          <a:xfrm>
            <a:off x="3363451" y="1535447"/>
            <a:ext cx="2417100" cy="2416500"/>
          </a:xfrm>
          <a:prstGeom prst="blockArc">
            <a:avLst>
              <a:gd fmla="val 18313733" name="adj1"/>
              <a:gd fmla="val 10538502" name="adj2"/>
              <a:gd fmla="val 1000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9"/>
          <p:cNvSpPr/>
          <p:nvPr/>
        </p:nvSpPr>
        <p:spPr>
          <a:xfrm rot="4870002">
            <a:off x="3552388" y="1724236"/>
            <a:ext cx="2039591" cy="2038998"/>
          </a:xfrm>
          <a:prstGeom prst="blockArc">
            <a:avLst>
              <a:gd fmla="val 2412399" name="adj1"/>
              <a:gd fmla="val 10510293" name="adj2"/>
              <a:gd fmla="val 1218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49"/>
          <p:cNvSpPr/>
          <p:nvPr/>
        </p:nvSpPr>
        <p:spPr>
          <a:xfrm rot="788870">
            <a:off x="3743754" y="1915710"/>
            <a:ext cx="1656523" cy="1655871"/>
          </a:xfrm>
          <a:prstGeom prst="blockArc">
            <a:avLst>
              <a:gd fmla="val 19721094" name="adj1"/>
              <a:gd fmla="val 10510293" name="adj2"/>
              <a:gd fmla="val 1218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7" name="Google Shape;947;p49"/>
          <p:cNvCxnSpPr/>
          <p:nvPr/>
        </p:nvCxnSpPr>
        <p:spPr>
          <a:xfrm>
            <a:off x="2068344" y="2735750"/>
            <a:ext cx="1716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48" name="Google Shape;948;p49"/>
          <p:cNvCxnSpPr/>
          <p:nvPr/>
        </p:nvCxnSpPr>
        <p:spPr>
          <a:xfrm>
            <a:off x="2068344" y="3062800"/>
            <a:ext cx="15774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49" name="Google Shape;949;p49"/>
          <p:cNvCxnSpPr/>
          <p:nvPr/>
        </p:nvCxnSpPr>
        <p:spPr>
          <a:xfrm rot="10800000">
            <a:off x="5715844" y="2735750"/>
            <a:ext cx="13101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50" name="Google Shape;950;p49"/>
          <p:cNvCxnSpPr/>
          <p:nvPr/>
        </p:nvCxnSpPr>
        <p:spPr>
          <a:xfrm rot="10800000">
            <a:off x="5878144" y="3062800"/>
            <a:ext cx="1147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50"/>
          <p:cNvSpPr txBox="1"/>
          <p:nvPr>
            <p:ph type="title"/>
          </p:nvPr>
        </p:nvSpPr>
        <p:spPr>
          <a:xfrm>
            <a:off x="1711350" y="1496400"/>
            <a:ext cx="57213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5D37"/>
                </a:solidFill>
              </a:rPr>
              <a:t>Pruebas de Uso</a:t>
            </a:r>
            <a:endParaRPr>
              <a:solidFill>
                <a:srgbClr val="EC5D37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1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Brazo robótico</a:t>
            </a:r>
            <a:endParaRPr sz="3000"/>
          </a:p>
        </p:txBody>
      </p:sp>
      <p:pic>
        <p:nvPicPr>
          <p:cNvPr id="961" name="Google Shape;9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200" y="989475"/>
            <a:ext cx="6759612" cy="384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52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Brazo robótico</a:t>
            </a:r>
            <a:endParaRPr sz="3000"/>
          </a:p>
        </p:txBody>
      </p:sp>
      <p:pic>
        <p:nvPicPr>
          <p:cNvPr id="967" name="Google Shape;9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200" y="989475"/>
            <a:ext cx="6759612" cy="384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53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Brazo robótico</a:t>
            </a:r>
            <a:endParaRPr/>
          </a:p>
        </p:txBody>
      </p:sp>
      <p:pic>
        <p:nvPicPr>
          <p:cNvPr id="973" name="Google Shape;97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200" y="989475"/>
            <a:ext cx="6759612" cy="384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